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5" r:id="rId3"/>
    <p:sldId id="276" r:id="rId4"/>
    <p:sldId id="279" r:id="rId5"/>
    <p:sldId id="280" r:id="rId6"/>
    <p:sldId id="281" r:id="rId7"/>
    <p:sldId id="282" r:id="rId8"/>
    <p:sldId id="277" r:id="rId9"/>
    <p:sldId id="278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38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83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-606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BDD598B-B2C7-40D0-8811-8AF39763A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E82E5DA9-B431-415E-ADBC-014949A8FF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1217B91-156E-4268-87F5-AE7816A92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E1C59EA-8695-4340-9A48-D665102F7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84DF241-2665-40C7-8664-2DFCC3621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028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723282E-2A9A-48D9-9511-81FFA2450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86D1C632-300B-4324-865B-2CE6D5808E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4B966CAC-21BC-4079-9735-C89251604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72E8073-8901-48CE-9A96-E697984A5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5D13B816-B651-4FB6-8612-3F18D92AF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5454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D3B633E0-9E2B-49E3-8B12-1040891450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8F111B8B-B45D-4040-97DB-3DF552A98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7F4903B-713F-4CEB-BB4A-DE156988C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CE30E38-D505-4824-AE44-7DFDF8BCA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FD19A1B-3C06-453E-A080-E5CE2CD32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3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5196ADA-061E-461F-AA2D-CD37CD75E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9261E544-9841-420C-A0C9-54F964EFE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CDCDA6B-EF6D-434A-BB74-956CE9304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0F5F8DD-D26A-48C6-AD06-841B734AE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434CB455-7B94-4090-9D80-812031A65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929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A75D150-4E75-4633-AABC-7BD11E5FC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B461BCC5-EF21-4FC1-B317-D98BBE1CF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1953AF28-BF5D-4821-BF38-B299A1CA9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B5058EC2-359B-4A46-A2A9-E9B5921F8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34CDD3F-0F53-4AC2-A8ED-A89175EB0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963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A29EB65C-63C1-487A-A70B-4B09085B9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1FE17865-CE70-4AE3-B13C-65D20BA86B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27AADBC5-DD18-4545-9613-5A7C10E6E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ECD516CE-9A99-470A-AD27-15C5E4564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144741E-436F-4744-B136-B8AEFC538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360D07BB-58F3-48B8-8093-593D61DF2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274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83E77C1-F70D-4F41-A062-C3773D49C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A4DBF541-8B6E-479F-886E-1B09EB92B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A54BFE32-D707-457F-BE29-9E7D08888C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2BD9888A-9DCA-444D-B8D9-29BB8526E5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478BC0C4-BEE0-440E-88A8-25101CB738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A044D316-A1CF-479A-BF35-05AA09B82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BBFF4F7A-0F97-495C-BB3B-EF41F221F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CB2E4AF0-91CD-42C4-972E-620DB74B0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316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2DA8D1B-FA70-4E77-80C3-D0ADEDE2F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BFD0283D-1975-430F-B3C1-CB246C105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3451924F-EE6B-44E5-B818-2F69E3C24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9C123E0C-A146-487E-9904-AA2A3AC1E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486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5C23FBA7-9615-4C57-A3A8-F9DB7198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34C3C59F-2D32-4E5A-8338-520ABFF00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A26D0B1E-5C53-4847-8A46-6799BD7EF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836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BB4F6DF-1B1A-4AFC-B606-59CA99AC0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DE66C49B-548D-4887-9F92-928323622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A1E651B0-A4B2-426F-9F74-B2AABAB69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B9DA5CCA-7D67-4CF0-9C7E-7B2E7925E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E23EE72-EEA6-4FCF-BFE2-2415F9988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6474DD6-4C34-4DA8-9692-A5D65DF16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164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25EEE78-B9D4-4148-A056-09E792114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DC04296D-8BAA-45D0-ACF2-4109986AB5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BB8FF922-DABD-44A1-A0BD-ACD7D58106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678F07FE-B9F8-460B-BB3B-502FC9FD0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4C7D3C63-7234-449A-B43E-2A0EDDDB6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6393E5A3-8049-4434-BDDF-102EC6200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136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28C815FC-E98F-42C7-8250-C2414599B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0CADC327-65C9-46C9-8C9A-E68FFE1DA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7B14A9DB-FB49-4905-AC28-931FE54162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63DBD-E437-4DC8-8623-34809EF8247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81C297A-1597-426D-ADDF-8137250D1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E095342-E17E-406E-99E5-79DCD2717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5FBE6-3787-4247-93CF-AA3C53B70BC6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623E0812-63DE-43D5-B0AB-BB1683C0B274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7767" y="237942"/>
            <a:ext cx="533695" cy="53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64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emanual.robotis.com/docs/en/platform/op3/introduction/" TargetMode="External"/><Relationship Id="rId4" Type="http://schemas.openxmlformats.org/officeDocument/2006/relationships/hyperlink" Target="http://emanual.robotis.com/docs/en/platform/op/getting_started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3.mp4"/><Relationship Id="rId7" Type="http://schemas.microsoft.com/office/2007/relationships/hdphoto" Target="../media/hdphoto1.wdp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3.mp4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elestia-R1---OverlayTitleHD.png">
            <a:extLst>
              <a:ext uri="{FF2B5EF4-FFF2-40B4-BE49-F238E27FC236}">
                <a16:creationId xmlns="" xmlns:a16="http://schemas.microsoft.com/office/drawing/2014/main" id="{A729F060-B24A-444A-BA86-3D850D8E5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C41DD99-8BA4-422D-8656-CE1FA40FDC93}"/>
              </a:ext>
            </a:extLst>
          </p:cNvPr>
          <p:cNvSpPr txBox="1"/>
          <p:nvPr/>
        </p:nvSpPr>
        <p:spPr>
          <a:xfrm>
            <a:off x="3597571" y="1015032"/>
            <a:ext cx="49968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3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디지털 제어 </a:t>
            </a:r>
            <a:r>
              <a:rPr lang="en-US" altLang="ko-KR" sz="4800" spc="3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6</a:t>
            </a:r>
            <a:r>
              <a:rPr lang="ko-KR" altLang="en-US" sz="4800" spc="3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D49BAD17-162C-497D-85D7-F2DDCDDD7A8A}"/>
              </a:ext>
            </a:extLst>
          </p:cNvPr>
          <p:cNvSpPr txBox="1"/>
          <p:nvPr/>
        </p:nvSpPr>
        <p:spPr>
          <a:xfrm>
            <a:off x="8976469" y="4151066"/>
            <a:ext cx="249254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spc="300" dirty="0"/>
              <a:t>6</a:t>
            </a:r>
            <a:r>
              <a:rPr lang="ko-KR" altLang="en-US" sz="2000" spc="300" dirty="0"/>
              <a:t>조</a:t>
            </a:r>
            <a:endParaRPr lang="en-US" altLang="ko-KR" sz="2000" spc="300" dirty="0"/>
          </a:p>
          <a:p>
            <a:pPr algn="r"/>
            <a:r>
              <a:rPr lang="en-US" altLang="ko-KR" sz="2000" spc="300" dirty="0"/>
              <a:t>1524062 </a:t>
            </a:r>
            <a:r>
              <a:rPr lang="ko-KR" altLang="en-US" sz="2000" spc="300" dirty="0" err="1"/>
              <a:t>최준현</a:t>
            </a:r>
            <a:endParaRPr lang="en-US" altLang="ko-KR" sz="2000" spc="300" dirty="0"/>
          </a:p>
          <a:p>
            <a:pPr algn="r"/>
            <a:r>
              <a:rPr lang="en-US" altLang="ko-KR" sz="2000" spc="300" dirty="0"/>
              <a:t>1524407 </a:t>
            </a:r>
            <a:r>
              <a:rPr lang="ko-KR" altLang="en-US" sz="2000" spc="300" dirty="0" err="1"/>
              <a:t>장동익</a:t>
            </a:r>
            <a:endParaRPr lang="en-US" altLang="ko-KR" sz="2000" spc="300" dirty="0"/>
          </a:p>
          <a:p>
            <a:pPr algn="r"/>
            <a:r>
              <a:rPr lang="en-US" altLang="ko-KR" sz="2000" spc="300" dirty="0"/>
              <a:t>1523952 </a:t>
            </a:r>
            <a:r>
              <a:rPr lang="ko-KR" altLang="en-US" sz="2000" spc="300" dirty="0"/>
              <a:t>김재욱</a:t>
            </a:r>
            <a:endParaRPr lang="en-US" altLang="ko-KR" sz="2000" spc="300" dirty="0"/>
          </a:p>
          <a:p>
            <a:pPr algn="r"/>
            <a:r>
              <a:rPr lang="en-US" altLang="ko-KR" sz="2000" spc="300" dirty="0"/>
              <a:t>1524781 </a:t>
            </a:r>
            <a:r>
              <a:rPr lang="ko-KR" altLang="en-US" sz="2000" spc="300" dirty="0" err="1"/>
              <a:t>양원재</a:t>
            </a:r>
            <a:endParaRPr lang="en-US" altLang="ko-KR" sz="2000" spc="300" dirty="0"/>
          </a:p>
          <a:p>
            <a:pPr algn="r"/>
            <a:r>
              <a:rPr lang="en-US" altLang="ko-KR" sz="2000" spc="300" dirty="0"/>
              <a:t>1523615 </a:t>
            </a:r>
            <a:r>
              <a:rPr lang="ko-KR" altLang="en-US" sz="2000" spc="300" dirty="0" err="1"/>
              <a:t>박건률</a:t>
            </a:r>
            <a:endParaRPr lang="en-US" altLang="ko-KR" sz="2000" spc="300" dirty="0"/>
          </a:p>
          <a:p>
            <a:pPr algn="r"/>
            <a:r>
              <a:rPr lang="en-US" altLang="ko-KR" sz="2000" spc="300" dirty="0"/>
              <a:t>1523872 </a:t>
            </a:r>
            <a:r>
              <a:rPr lang="ko-KR" altLang="en-US" sz="2000" spc="300" dirty="0" err="1"/>
              <a:t>김동언</a:t>
            </a:r>
            <a:endParaRPr lang="ko-KR" altLang="en-US" sz="2000" spc="300" dirty="0"/>
          </a:p>
        </p:txBody>
      </p:sp>
    </p:spTree>
    <p:extLst>
      <p:ext uri="{BB962C8B-B14F-4D97-AF65-F5344CB8AC3E}">
        <p14:creationId xmlns:p14="http://schemas.microsoft.com/office/powerpoint/2010/main" val="475468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elestia-R1---OverlayTitleHD.png">
            <a:extLst>
              <a:ext uri="{FF2B5EF4-FFF2-40B4-BE49-F238E27FC236}">
                <a16:creationId xmlns="" xmlns:a16="http://schemas.microsoft.com/office/drawing/2014/main" id="{A729F060-B24A-444A-BA86-3D850D8E5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6"/>
            <a:ext cx="12188825" cy="68562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CDEFFB6-D50C-4FF7-BB03-3044D72D37F0}"/>
              </a:ext>
            </a:extLst>
          </p:cNvPr>
          <p:cNvSpPr txBox="1"/>
          <p:nvPr/>
        </p:nvSpPr>
        <p:spPr>
          <a:xfrm>
            <a:off x="327983" y="277811"/>
            <a:ext cx="107057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Project </a:t>
            </a:r>
            <a:r>
              <a:rPr lang="ko-KR" altLang="en-US" sz="32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계획 </a:t>
            </a:r>
            <a:r>
              <a:rPr lang="en-US" altLang="ko-KR" sz="32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OP</a:t>
            </a:r>
            <a:r>
              <a:rPr lang="ko-KR" altLang="en-US" sz="32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시리즈를 이용한 </a:t>
            </a:r>
            <a:r>
              <a:rPr lang="en-US" altLang="ko-KR" sz="32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humanoid</a:t>
            </a:r>
            <a:r>
              <a:rPr lang="ko-KR" altLang="en-US" sz="32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조작</a:t>
            </a:r>
          </a:p>
        </p:txBody>
      </p:sp>
      <p:pic>
        <p:nvPicPr>
          <p:cNvPr id="1026" name="Picture 2" descr="darwin op3에 대한 이미지 검색결과">
            <a:extLst>
              <a:ext uri="{FF2B5EF4-FFF2-40B4-BE49-F238E27FC236}">
                <a16:creationId xmlns="" xmlns:a16="http://schemas.microsoft.com/office/drawing/2014/main" id="{6857A2C9-81CE-4E4B-8213-B81681E17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769" y="1597066"/>
            <a:ext cx="6602457" cy="3500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win op에 대한 이미지 검색결과">
            <a:extLst>
              <a:ext uri="{FF2B5EF4-FFF2-40B4-BE49-F238E27FC236}">
                <a16:creationId xmlns="" xmlns:a16="http://schemas.microsoft.com/office/drawing/2014/main" id="{61047D0D-5A81-490B-878F-4D9FC63C7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395" y="1288568"/>
            <a:ext cx="3122979" cy="5143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2211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elestia-R1---OverlayTitleHD.png">
            <a:extLst>
              <a:ext uri="{FF2B5EF4-FFF2-40B4-BE49-F238E27FC236}">
                <a16:creationId xmlns="" xmlns:a16="http://schemas.microsoft.com/office/drawing/2014/main" id="{A729F060-B24A-444A-BA86-3D850D8E5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="" xmlns:a16="http://schemas.microsoft.com/office/drawing/2014/main" id="{7921510E-63D6-4583-869F-E8482BED59E0}"/>
              </a:ext>
            </a:extLst>
          </p:cNvPr>
          <p:cNvCxnSpPr>
            <a:cxnSpLocks/>
          </p:cNvCxnSpPr>
          <p:nvPr/>
        </p:nvCxnSpPr>
        <p:spPr>
          <a:xfrm>
            <a:off x="1036190" y="906213"/>
            <a:ext cx="11027343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F10013A-0FA4-4F8F-A7B1-3D1BFE2DB7EB}"/>
              </a:ext>
            </a:extLst>
          </p:cNvPr>
          <p:cNvSpPr txBox="1"/>
          <p:nvPr/>
        </p:nvSpPr>
        <p:spPr>
          <a:xfrm>
            <a:off x="647247" y="259882"/>
            <a:ext cx="10894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3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GUI</a:t>
            </a:r>
            <a:r>
              <a:rPr lang="ko-KR" altLang="en-US" sz="3600" spc="3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이용한 로봇 컨트롤 기술을 사용한 동기</a:t>
            </a:r>
            <a:endParaRPr lang="ko-KR" altLang="en-US" sz="3600" spc="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="" xmlns:a16="http://schemas.microsoft.com/office/drawing/2014/main" id="{3332E8C9-5AA0-4C7E-89D3-E2E9E1019FFA}"/>
              </a:ext>
            </a:extLst>
          </p:cNvPr>
          <p:cNvSpPr/>
          <p:nvPr/>
        </p:nvSpPr>
        <p:spPr>
          <a:xfrm>
            <a:off x="8158198" y="1607872"/>
            <a:ext cx="3240000" cy="3345666"/>
          </a:xfrm>
          <a:custGeom>
            <a:avLst/>
            <a:gdLst>
              <a:gd name="connsiteX0" fmla="*/ 0 w 2584455"/>
              <a:gd name="connsiteY0" fmla="*/ 129223 h 3101346"/>
              <a:gd name="connsiteX1" fmla="*/ 129223 w 2584455"/>
              <a:gd name="connsiteY1" fmla="*/ 0 h 3101346"/>
              <a:gd name="connsiteX2" fmla="*/ 2455232 w 2584455"/>
              <a:gd name="connsiteY2" fmla="*/ 0 h 3101346"/>
              <a:gd name="connsiteX3" fmla="*/ 2584455 w 2584455"/>
              <a:gd name="connsiteY3" fmla="*/ 129223 h 3101346"/>
              <a:gd name="connsiteX4" fmla="*/ 2584455 w 2584455"/>
              <a:gd name="connsiteY4" fmla="*/ 2972123 h 3101346"/>
              <a:gd name="connsiteX5" fmla="*/ 2455232 w 2584455"/>
              <a:gd name="connsiteY5" fmla="*/ 3101346 h 3101346"/>
              <a:gd name="connsiteX6" fmla="*/ 129223 w 2584455"/>
              <a:gd name="connsiteY6" fmla="*/ 3101346 h 3101346"/>
              <a:gd name="connsiteX7" fmla="*/ 0 w 2584455"/>
              <a:gd name="connsiteY7" fmla="*/ 2972123 h 3101346"/>
              <a:gd name="connsiteX8" fmla="*/ 0 w 2584455"/>
              <a:gd name="connsiteY8" fmla="*/ 129223 h 3101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84455" h="3101346">
                <a:moveTo>
                  <a:pt x="2476769" y="1"/>
                </a:moveTo>
                <a:cubicBezTo>
                  <a:pt x="2536242" y="1"/>
                  <a:pt x="2584455" y="69427"/>
                  <a:pt x="2584455" y="155068"/>
                </a:cubicBezTo>
                <a:lnTo>
                  <a:pt x="2584455" y="2946278"/>
                </a:lnTo>
                <a:cubicBezTo>
                  <a:pt x="2584455" y="3031919"/>
                  <a:pt x="2536242" y="3101345"/>
                  <a:pt x="2476769" y="3101345"/>
                </a:cubicBezTo>
                <a:lnTo>
                  <a:pt x="107686" y="3101345"/>
                </a:lnTo>
                <a:cubicBezTo>
                  <a:pt x="48213" y="3101345"/>
                  <a:pt x="0" y="3031919"/>
                  <a:pt x="0" y="2946278"/>
                </a:cubicBezTo>
                <a:lnTo>
                  <a:pt x="0" y="155068"/>
                </a:lnTo>
                <a:cubicBezTo>
                  <a:pt x="0" y="69427"/>
                  <a:pt x="48213" y="1"/>
                  <a:pt x="107686" y="1"/>
                </a:cubicBezTo>
                <a:lnTo>
                  <a:pt x="2476769" y="1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8000" tIns="288000" rIns="288000" bIns="288000" numCol="1" spcCol="1270" anchor="t" anchorCtr="0">
            <a:noAutofit/>
          </a:bodyPr>
          <a:lstStyle/>
          <a:p>
            <a:pPr marL="0" lvl="0" indent="0" defTabSz="11112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dirty="0" smtClean="0"/>
              <a:t>실제</a:t>
            </a:r>
            <a:r>
              <a:rPr lang="en-US" altLang="ko-KR" sz="2000" dirty="0" smtClean="0"/>
              <a:t>,  </a:t>
            </a:r>
            <a:r>
              <a:rPr lang="ko-KR" altLang="en-US" sz="2000" dirty="0" err="1" smtClean="0"/>
              <a:t>로봇개발자</a:t>
            </a:r>
            <a:r>
              <a:rPr lang="ko-KR" altLang="en-US" sz="2000" dirty="0" smtClean="0"/>
              <a:t> 이외</a:t>
            </a:r>
            <a:endParaRPr lang="en-US" altLang="ko-KR" sz="2000" dirty="0" smtClean="0"/>
          </a:p>
          <a:p>
            <a:pPr marL="0" lvl="0" indent="0" defTabSz="11112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dirty="0" smtClean="0"/>
              <a:t>의 프로그래밍 언어나</a:t>
            </a:r>
            <a:endParaRPr lang="en-US" altLang="ko-KR" sz="2000" dirty="0" smtClean="0"/>
          </a:p>
          <a:p>
            <a:pPr marL="0" lvl="0" indent="0" defTabSz="11112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2000" dirty="0" smtClean="0"/>
              <a:t>ROS</a:t>
            </a:r>
            <a:r>
              <a:rPr lang="ko-KR" altLang="en-US" sz="2000" dirty="0" smtClean="0"/>
              <a:t>에 대한 지식이 없</a:t>
            </a:r>
            <a:endParaRPr lang="en-US" altLang="ko-KR" sz="2000" dirty="0" smtClean="0"/>
          </a:p>
          <a:p>
            <a:pPr marL="0" lvl="0" indent="0" defTabSz="11112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dirty="0" smtClean="0"/>
              <a:t>는 사람들이 더 많기 </a:t>
            </a:r>
            <a:r>
              <a:rPr lang="ko-KR" altLang="en-US" sz="2000" dirty="0" smtClean="0"/>
              <a:t>때</a:t>
            </a:r>
            <a:endParaRPr lang="en-US" altLang="ko-KR" sz="2000" dirty="0" smtClean="0"/>
          </a:p>
          <a:p>
            <a:pPr marL="0" lvl="0" indent="0" defTabSz="11112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dirty="0" smtClean="0"/>
              <a:t>문에 </a:t>
            </a:r>
            <a:r>
              <a:rPr lang="ko-KR" altLang="en-US" sz="2000" dirty="0" smtClean="0"/>
              <a:t>누구나  쉽게 접</a:t>
            </a:r>
            <a:endParaRPr lang="en-US" altLang="ko-KR" sz="2000" dirty="0" smtClean="0"/>
          </a:p>
          <a:p>
            <a:pPr marL="0" lvl="0" indent="0" defTabSz="11112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dirty="0" smtClean="0"/>
              <a:t>근하고 친근하게 다가</a:t>
            </a:r>
            <a:endParaRPr lang="en-US" altLang="ko-KR" sz="2000" dirty="0" smtClean="0"/>
          </a:p>
          <a:p>
            <a:pPr marL="0" lvl="0" indent="0" defTabSz="11112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dirty="0" smtClean="0"/>
              <a:t>가기 위해 </a:t>
            </a:r>
            <a:r>
              <a:rPr lang="en-US" altLang="ko-KR" sz="2000" dirty="0" smtClean="0"/>
              <a:t>GUI</a:t>
            </a:r>
            <a:r>
              <a:rPr lang="ko-KR" altLang="en-US" sz="2000" dirty="0" smtClean="0"/>
              <a:t>에 초점을 </a:t>
            </a:r>
            <a:endParaRPr lang="en-US" altLang="ko-KR" sz="2000" dirty="0" smtClean="0"/>
          </a:p>
          <a:p>
            <a:pPr marL="0" lvl="0" indent="0" defTabSz="11112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dirty="0" smtClean="0"/>
              <a:t>맞추었다</a:t>
            </a:r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E8678BF-FF83-4E72-813D-4515146CF108}"/>
              </a:ext>
            </a:extLst>
          </p:cNvPr>
          <p:cNvSpPr txBox="1"/>
          <p:nvPr/>
        </p:nvSpPr>
        <p:spPr>
          <a:xfrm>
            <a:off x="1740857" y="5218455"/>
            <a:ext cx="1173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8125D2EA-2DE0-4B51-ACE0-FE88FB8A7BAC}"/>
              </a:ext>
            </a:extLst>
          </p:cNvPr>
          <p:cNvSpPr txBox="1"/>
          <p:nvPr/>
        </p:nvSpPr>
        <p:spPr>
          <a:xfrm>
            <a:off x="5454107" y="5221331"/>
            <a:ext cx="1173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B70B2BB7-BD7A-45C3-9CFA-DAC83FF56E73}"/>
              </a:ext>
            </a:extLst>
          </p:cNvPr>
          <p:cNvSpPr txBox="1"/>
          <p:nvPr/>
        </p:nvSpPr>
        <p:spPr>
          <a:xfrm>
            <a:off x="9176882" y="5217991"/>
            <a:ext cx="1173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="" xmlns:a16="http://schemas.microsoft.com/office/drawing/2014/main" id="{D5D9F6F8-BBB4-4CB6-A894-391EBA536495}"/>
              </a:ext>
            </a:extLst>
          </p:cNvPr>
          <p:cNvCxnSpPr>
            <a:cxnSpLocks/>
          </p:cNvCxnSpPr>
          <p:nvPr/>
        </p:nvCxnSpPr>
        <p:spPr>
          <a:xfrm>
            <a:off x="1793111" y="5085764"/>
            <a:ext cx="1083365" cy="0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="" xmlns:a16="http://schemas.microsoft.com/office/drawing/2014/main" id="{20372274-9AE3-4A7A-B8AF-9221177DF9CF}"/>
              </a:ext>
            </a:extLst>
          </p:cNvPr>
          <p:cNvCxnSpPr>
            <a:cxnSpLocks/>
          </p:cNvCxnSpPr>
          <p:nvPr/>
        </p:nvCxnSpPr>
        <p:spPr>
          <a:xfrm>
            <a:off x="5466497" y="5088872"/>
            <a:ext cx="1083365" cy="0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="" xmlns:a16="http://schemas.microsoft.com/office/drawing/2014/main" id="{DF3D3DC8-3B5B-41CB-B1E0-A9219CF4985B}"/>
              </a:ext>
            </a:extLst>
          </p:cNvPr>
          <p:cNvCxnSpPr>
            <a:cxnSpLocks/>
          </p:cNvCxnSpPr>
          <p:nvPr/>
        </p:nvCxnSpPr>
        <p:spPr>
          <a:xfrm>
            <a:off x="9211187" y="5085764"/>
            <a:ext cx="1083365" cy="0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자유형: 도형 12">
            <a:extLst>
              <a:ext uri="{FF2B5EF4-FFF2-40B4-BE49-F238E27FC236}">
                <a16:creationId xmlns="" xmlns:a16="http://schemas.microsoft.com/office/drawing/2014/main" id="{E56F7D33-7E4C-4849-8830-9D01D74F2CD1}"/>
              </a:ext>
            </a:extLst>
          </p:cNvPr>
          <p:cNvSpPr/>
          <p:nvPr/>
        </p:nvSpPr>
        <p:spPr>
          <a:xfrm>
            <a:off x="797922" y="1607872"/>
            <a:ext cx="3240000" cy="3346513"/>
          </a:xfrm>
          <a:custGeom>
            <a:avLst/>
            <a:gdLst>
              <a:gd name="connsiteX0" fmla="*/ 0 w 2584455"/>
              <a:gd name="connsiteY0" fmla="*/ 129223 h 3101346"/>
              <a:gd name="connsiteX1" fmla="*/ 129223 w 2584455"/>
              <a:gd name="connsiteY1" fmla="*/ 0 h 3101346"/>
              <a:gd name="connsiteX2" fmla="*/ 2455232 w 2584455"/>
              <a:gd name="connsiteY2" fmla="*/ 0 h 3101346"/>
              <a:gd name="connsiteX3" fmla="*/ 2584455 w 2584455"/>
              <a:gd name="connsiteY3" fmla="*/ 129223 h 3101346"/>
              <a:gd name="connsiteX4" fmla="*/ 2584455 w 2584455"/>
              <a:gd name="connsiteY4" fmla="*/ 2972123 h 3101346"/>
              <a:gd name="connsiteX5" fmla="*/ 2455232 w 2584455"/>
              <a:gd name="connsiteY5" fmla="*/ 3101346 h 3101346"/>
              <a:gd name="connsiteX6" fmla="*/ 129223 w 2584455"/>
              <a:gd name="connsiteY6" fmla="*/ 3101346 h 3101346"/>
              <a:gd name="connsiteX7" fmla="*/ 0 w 2584455"/>
              <a:gd name="connsiteY7" fmla="*/ 2972123 h 3101346"/>
              <a:gd name="connsiteX8" fmla="*/ 0 w 2584455"/>
              <a:gd name="connsiteY8" fmla="*/ 129223 h 3101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84455" h="3101346">
                <a:moveTo>
                  <a:pt x="2476769" y="1"/>
                </a:moveTo>
                <a:cubicBezTo>
                  <a:pt x="2536242" y="1"/>
                  <a:pt x="2584455" y="69427"/>
                  <a:pt x="2584455" y="155068"/>
                </a:cubicBezTo>
                <a:lnTo>
                  <a:pt x="2584455" y="2946278"/>
                </a:lnTo>
                <a:cubicBezTo>
                  <a:pt x="2584455" y="3031919"/>
                  <a:pt x="2536242" y="3101345"/>
                  <a:pt x="2476769" y="3101345"/>
                </a:cubicBezTo>
                <a:lnTo>
                  <a:pt x="107686" y="3101345"/>
                </a:lnTo>
                <a:cubicBezTo>
                  <a:pt x="48213" y="3101345"/>
                  <a:pt x="0" y="3031919"/>
                  <a:pt x="0" y="2946278"/>
                </a:cubicBezTo>
                <a:lnTo>
                  <a:pt x="0" y="155068"/>
                </a:lnTo>
                <a:cubicBezTo>
                  <a:pt x="0" y="69427"/>
                  <a:pt x="48213" y="1"/>
                  <a:pt x="107686" y="1"/>
                </a:cubicBezTo>
                <a:lnTo>
                  <a:pt x="2476769" y="1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8000" tIns="288000" rIns="288000" bIns="288000" numCol="1" spcCol="1270" anchor="t" anchorCtr="0">
            <a:noAutofit/>
          </a:bodyPr>
          <a:lstStyle/>
          <a:p>
            <a:pPr lvl="0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kern="1200" dirty="0"/>
              <a:t>현재</a:t>
            </a:r>
            <a:r>
              <a:rPr lang="en-US" altLang="ko-KR" sz="2000" kern="1200" dirty="0"/>
              <a:t>,</a:t>
            </a:r>
            <a:r>
              <a:rPr lang="ko-KR" altLang="en-US" sz="2000" kern="1200" dirty="0"/>
              <a:t> </a:t>
            </a:r>
            <a:r>
              <a:rPr lang="en-US" altLang="ko-KR" sz="2000" kern="1200" dirty="0"/>
              <a:t>humanoid</a:t>
            </a:r>
            <a:r>
              <a:rPr lang="ko-KR" altLang="en-US" sz="2000" kern="1200" dirty="0"/>
              <a:t> 로봇이 </a:t>
            </a:r>
            <a:endParaRPr lang="en-US" altLang="ko-KR" sz="2000" kern="1200" dirty="0"/>
          </a:p>
          <a:p>
            <a:pPr lvl="0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kern="1200" dirty="0"/>
              <a:t>발전한다면</a:t>
            </a:r>
            <a:r>
              <a:rPr lang="en-US" altLang="ko-KR" sz="2000" kern="1200" dirty="0"/>
              <a:t>, </a:t>
            </a:r>
            <a:r>
              <a:rPr lang="ko-KR" altLang="en-US" sz="2000" dirty="0" smtClean="0"/>
              <a:t>미래에는 </a:t>
            </a:r>
            <a:endParaRPr lang="en-US" altLang="ko-KR" sz="2000" dirty="0" smtClean="0"/>
          </a:p>
          <a:p>
            <a:pPr lvl="0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2000" dirty="0" smtClean="0"/>
              <a:t>humanoid </a:t>
            </a:r>
            <a:r>
              <a:rPr lang="ko-KR" altLang="en-US" sz="2000" dirty="0" smtClean="0"/>
              <a:t>로봇이 여러</a:t>
            </a:r>
            <a:endParaRPr lang="en-US" altLang="ko-KR" sz="2000" dirty="0" smtClean="0"/>
          </a:p>
          <a:p>
            <a:pPr lvl="0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dirty="0" smtClean="0"/>
              <a:t>가지 분야에 활용이 될 </a:t>
            </a:r>
            <a:endParaRPr lang="en-US" altLang="ko-KR" sz="2000" dirty="0" smtClean="0"/>
          </a:p>
          <a:p>
            <a:pPr lvl="0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dirty="0" smtClean="0"/>
              <a:t>것으로 예상하여 선정하였습니다</a:t>
            </a:r>
            <a:r>
              <a:rPr lang="en-US" altLang="ko-KR" sz="2000" dirty="0" smtClean="0"/>
              <a:t>.</a:t>
            </a:r>
            <a:endParaRPr lang="ko-KR" altLang="en-US" sz="2000" kern="1200" dirty="0"/>
          </a:p>
        </p:txBody>
      </p:sp>
      <p:sp>
        <p:nvSpPr>
          <p:cNvPr id="14" name="자유형: 도형 13">
            <a:extLst>
              <a:ext uri="{FF2B5EF4-FFF2-40B4-BE49-F238E27FC236}">
                <a16:creationId xmlns="" xmlns:a16="http://schemas.microsoft.com/office/drawing/2014/main" id="{FB875662-3A26-456E-8354-86A3CD8C840E}"/>
              </a:ext>
            </a:extLst>
          </p:cNvPr>
          <p:cNvSpPr/>
          <p:nvPr/>
        </p:nvSpPr>
        <p:spPr>
          <a:xfrm>
            <a:off x="4478059" y="1607872"/>
            <a:ext cx="3240000" cy="3346513"/>
          </a:xfrm>
          <a:custGeom>
            <a:avLst/>
            <a:gdLst>
              <a:gd name="connsiteX0" fmla="*/ 0 w 2584455"/>
              <a:gd name="connsiteY0" fmla="*/ 129223 h 3101346"/>
              <a:gd name="connsiteX1" fmla="*/ 129223 w 2584455"/>
              <a:gd name="connsiteY1" fmla="*/ 0 h 3101346"/>
              <a:gd name="connsiteX2" fmla="*/ 2455232 w 2584455"/>
              <a:gd name="connsiteY2" fmla="*/ 0 h 3101346"/>
              <a:gd name="connsiteX3" fmla="*/ 2584455 w 2584455"/>
              <a:gd name="connsiteY3" fmla="*/ 129223 h 3101346"/>
              <a:gd name="connsiteX4" fmla="*/ 2584455 w 2584455"/>
              <a:gd name="connsiteY4" fmla="*/ 2972123 h 3101346"/>
              <a:gd name="connsiteX5" fmla="*/ 2455232 w 2584455"/>
              <a:gd name="connsiteY5" fmla="*/ 3101346 h 3101346"/>
              <a:gd name="connsiteX6" fmla="*/ 129223 w 2584455"/>
              <a:gd name="connsiteY6" fmla="*/ 3101346 h 3101346"/>
              <a:gd name="connsiteX7" fmla="*/ 0 w 2584455"/>
              <a:gd name="connsiteY7" fmla="*/ 2972123 h 3101346"/>
              <a:gd name="connsiteX8" fmla="*/ 0 w 2584455"/>
              <a:gd name="connsiteY8" fmla="*/ 129223 h 3101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84455" h="3101346">
                <a:moveTo>
                  <a:pt x="2476769" y="1"/>
                </a:moveTo>
                <a:cubicBezTo>
                  <a:pt x="2536242" y="1"/>
                  <a:pt x="2584455" y="69427"/>
                  <a:pt x="2584455" y="155068"/>
                </a:cubicBezTo>
                <a:lnTo>
                  <a:pt x="2584455" y="2946278"/>
                </a:lnTo>
                <a:cubicBezTo>
                  <a:pt x="2584455" y="3031919"/>
                  <a:pt x="2536242" y="3101345"/>
                  <a:pt x="2476769" y="3101345"/>
                </a:cubicBezTo>
                <a:lnTo>
                  <a:pt x="107686" y="3101345"/>
                </a:lnTo>
                <a:cubicBezTo>
                  <a:pt x="48213" y="3101345"/>
                  <a:pt x="0" y="3031919"/>
                  <a:pt x="0" y="2946278"/>
                </a:cubicBezTo>
                <a:lnTo>
                  <a:pt x="0" y="155068"/>
                </a:lnTo>
                <a:cubicBezTo>
                  <a:pt x="0" y="69427"/>
                  <a:pt x="48213" y="1"/>
                  <a:pt x="107686" y="1"/>
                </a:cubicBezTo>
                <a:lnTo>
                  <a:pt x="2476769" y="1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8000" tIns="288000" rIns="288000" bIns="288000" numCol="1" spcCol="1270" anchor="t" anchorCtr="0">
            <a:noAutofit/>
          </a:bodyPr>
          <a:lstStyle/>
          <a:p>
            <a:pPr marL="0" lvl="0" indent="0" defTabSz="13779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2000" kern="1200" dirty="0"/>
              <a:t>2</a:t>
            </a:r>
            <a:r>
              <a:rPr lang="ko-KR" altLang="en-US" sz="2000" kern="1200" dirty="0"/>
              <a:t>족 보행 로봇의 경우</a:t>
            </a:r>
            <a:r>
              <a:rPr lang="en-US" altLang="ko-KR" sz="2000" kern="1200" dirty="0"/>
              <a:t>, </a:t>
            </a:r>
            <a:endParaRPr lang="en-US" altLang="ko-KR" sz="2000" kern="1200" dirty="0" smtClean="0"/>
          </a:p>
          <a:p>
            <a:pPr lvl="0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dirty="0"/>
              <a:t>관절의 역할을 </a:t>
            </a:r>
            <a:r>
              <a:rPr lang="ko-KR" altLang="en-US" sz="2000" dirty="0" smtClean="0"/>
              <a:t>하는 약 </a:t>
            </a:r>
            <a:endParaRPr lang="en-US" altLang="ko-KR" sz="2000" dirty="0" smtClean="0"/>
          </a:p>
          <a:p>
            <a:pPr lvl="0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2000" dirty="0" smtClean="0"/>
              <a:t>12</a:t>
            </a:r>
            <a:r>
              <a:rPr lang="ko-KR" altLang="en-US" sz="2000" kern="1200" dirty="0" smtClean="0"/>
              <a:t>개 </a:t>
            </a:r>
            <a:r>
              <a:rPr lang="ko-KR" altLang="en-US" sz="2000" kern="1200" dirty="0"/>
              <a:t>이상의 </a:t>
            </a:r>
            <a:r>
              <a:rPr lang="ko-KR" altLang="en-US" sz="2000" kern="1200" dirty="0" smtClean="0"/>
              <a:t>모터를 </a:t>
            </a:r>
            <a:endParaRPr lang="en-US" altLang="ko-KR" sz="2000" dirty="0"/>
          </a:p>
          <a:p>
            <a:pPr lvl="0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kern="1200" dirty="0" smtClean="0"/>
              <a:t>각각 쉽게 제어하기  </a:t>
            </a:r>
            <a:endParaRPr lang="en-US" altLang="ko-KR" sz="2000" kern="1200" dirty="0" smtClean="0"/>
          </a:p>
          <a:p>
            <a:pPr marL="0" lvl="0" indent="0" defTabSz="13779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kern="1200" dirty="0" smtClean="0"/>
              <a:t>위해 </a:t>
            </a:r>
            <a:r>
              <a:rPr lang="en-US" altLang="ko-KR" sz="2000" dirty="0" smtClean="0"/>
              <a:t>GUI</a:t>
            </a:r>
            <a:r>
              <a:rPr lang="ko-KR" altLang="en-US" sz="2000" kern="1200" dirty="0" smtClean="0"/>
              <a:t>를 이용하여 조</a:t>
            </a:r>
            <a:endParaRPr lang="en-US" altLang="ko-KR" sz="2000" kern="1200" dirty="0" smtClean="0"/>
          </a:p>
          <a:p>
            <a:pPr marL="0" lvl="0" indent="0" defTabSz="13779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kern="1200" dirty="0" smtClean="0"/>
              <a:t>금 더 간편하게 </a:t>
            </a:r>
            <a:r>
              <a:rPr lang="ko-KR" altLang="en-US" sz="2000" dirty="0" smtClean="0"/>
              <a:t>로봇의 </a:t>
            </a:r>
            <a:endParaRPr lang="en-US" altLang="ko-KR" sz="2000" dirty="0"/>
          </a:p>
          <a:p>
            <a:pPr marL="0" lvl="0" indent="0" defTabSz="13779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dirty="0" smtClean="0"/>
              <a:t>보행을 안정화 시킬 수 </a:t>
            </a:r>
            <a:endParaRPr lang="en-US" altLang="ko-KR" sz="2000" dirty="0" smtClean="0"/>
          </a:p>
          <a:p>
            <a:pPr marL="0" lvl="0" indent="0" defTabSz="13779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dirty="0" smtClean="0"/>
              <a:t>있기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때문입니다</a:t>
            </a:r>
            <a:r>
              <a:rPr lang="en-US" altLang="ko-KR" sz="2000" dirty="0" smtClean="0"/>
              <a:t>.</a:t>
            </a:r>
            <a:endParaRPr lang="ko-KR" altLang="en-US" sz="2000" kern="1200" dirty="0"/>
          </a:p>
        </p:txBody>
      </p:sp>
    </p:spTree>
    <p:extLst>
      <p:ext uri="{BB962C8B-B14F-4D97-AF65-F5344CB8AC3E}">
        <p14:creationId xmlns:p14="http://schemas.microsoft.com/office/powerpoint/2010/main" val="1391519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elestia-R1---OverlayTitleHD.png">
            <a:extLst>
              <a:ext uri="{FF2B5EF4-FFF2-40B4-BE49-F238E27FC236}">
                <a16:creationId xmlns="" xmlns:a16="http://schemas.microsoft.com/office/drawing/2014/main" id="{A729F060-B24A-444A-BA86-3D850D8E5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47" y="0"/>
            <a:ext cx="12188825" cy="6856214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C70E4554-FF06-4BCF-A2D6-A819FB052EC5}"/>
              </a:ext>
            </a:extLst>
          </p:cNvPr>
          <p:cNvGrpSpPr/>
          <p:nvPr/>
        </p:nvGrpSpPr>
        <p:grpSpPr>
          <a:xfrm>
            <a:off x="1120873" y="1727796"/>
            <a:ext cx="8696010" cy="1943915"/>
            <a:chOff x="1283786" y="2156059"/>
            <a:chExt cx="6597009" cy="1195739"/>
          </a:xfrm>
        </p:grpSpPr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2AAE2D9E-77F7-4AD8-805D-2F21B053EF9F}"/>
                </a:ext>
              </a:extLst>
            </p:cNvPr>
            <p:cNvSpPr txBox="1"/>
            <p:nvPr/>
          </p:nvSpPr>
          <p:spPr>
            <a:xfrm>
              <a:off x="1283786" y="2156059"/>
              <a:ext cx="356554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Century" panose="02040604050505020304" pitchFamily="18" charset="0"/>
                </a:rPr>
                <a:t>01</a:t>
              </a:r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B547C6BD-EF40-41CC-9249-D574F22CA8FC}"/>
                </a:ext>
              </a:extLst>
            </p:cNvPr>
            <p:cNvSpPr txBox="1"/>
            <p:nvPr/>
          </p:nvSpPr>
          <p:spPr>
            <a:xfrm>
              <a:off x="2192956" y="2176822"/>
              <a:ext cx="5687839" cy="435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/>
                <a:t>Darwin op </a:t>
              </a:r>
              <a:r>
                <a:rPr lang="ko-KR" altLang="en-US" sz="2000" dirty="0"/>
                <a:t>소스 설치경로 </a:t>
              </a:r>
              <a:r>
                <a:rPr lang="en-US" altLang="ko-KR" sz="2000" dirty="0"/>
                <a:t>(</a:t>
              </a:r>
              <a:r>
                <a:rPr lang="en-US" altLang="ko-KR" sz="2000" dirty="0" err="1"/>
                <a:t>gazedo</a:t>
              </a:r>
              <a:r>
                <a:rPr lang="en-US" altLang="ko-KR" sz="2000" dirty="0"/>
                <a:t> / </a:t>
              </a:r>
              <a:r>
                <a:rPr lang="en-US" altLang="ko-KR" sz="2000" dirty="0" err="1"/>
                <a:t>roslaunch</a:t>
              </a:r>
              <a:r>
                <a:rPr lang="en-US" altLang="ko-KR" sz="2000" dirty="0"/>
                <a:t> walker_demo.py)</a:t>
              </a:r>
            </a:p>
            <a:p>
              <a:r>
                <a:rPr lang="en-US" altLang="ko-KR" sz="2000" dirty="0">
                  <a:hlinkClick r:id="rId4"/>
                </a:rPr>
                <a:t>http://emanual.robotis.com/docs/en/platform/op/getting_started/</a:t>
              </a:r>
              <a:endParaRPr lang="en-US" altLang="ko-KR" sz="20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6E8F8F42-1BB8-4087-83B9-02E301528C43}"/>
                </a:ext>
              </a:extLst>
            </p:cNvPr>
            <p:cNvSpPr txBox="1"/>
            <p:nvPr/>
          </p:nvSpPr>
          <p:spPr>
            <a:xfrm>
              <a:off x="1283786" y="2895600"/>
              <a:ext cx="356554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Century" panose="02040604050505020304" pitchFamily="18" charset="0"/>
                </a:rPr>
                <a:t>02</a:t>
              </a:r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FA0F284E-CDD8-439C-A71C-5180ED8478C9}"/>
                </a:ext>
              </a:extLst>
            </p:cNvPr>
            <p:cNvSpPr txBox="1"/>
            <p:nvPr/>
          </p:nvSpPr>
          <p:spPr>
            <a:xfrm>
              <a:off x="2192956" y="2916364"/>
              <a:ext cx="5542299" cy="435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/>
                <a:t>Darwin op3 </a:t>
              </a:r>
              <a:r>
                <a:rPr lang="ko-KR" altLang="en-US" sz="2000" dirty="0"/>
                <a:t>소스 설치경로 </a:t>
              </a:r>
              <a:r>
                <a:rPr lang="en-US" altLang="ko-KR" sz="2000" dirty="0"/>
                <a:t>(</a:t>
              </a:r>
              <a:r>
                <a:rPr lang="en-US" altLang="ko-KR" sz="2000" dirty="0" err="1"/>
                <a:t>gazedo</a:t>
              </a:r>
              <a:r>
                <a:rPr lang="en-US" altLang="ko-KR" sz="2000" dirty="0"/>
                <a:t> / manager / </a:t>
              </a:r>
              <a:r>
                <a:rPr lang="en-US" altLang="ko-KR" sz="2000" dirty="0" err="1"/>
                <a:t>gui</a:t>
              </a:r>
              <a:r>
                <a:rPr lang="en-US" altLang="ko-KR" sz="2000" dirty="0"/>
                <a:t>)</a:t>
              </a:r>
            </a:p>
            <a:p>
              <a:r>
                <a:rPr lang="en-US" altLang="ko-KR" sz="2000" dirty="0">
                  <a:hlinkClick r:id="rId5"/>
                </a:rPr>
                <a:t>http://emanual.robotis.com/docs/en/platform/op3/introduction/</a:t>
              </a:r>
              <a:endParaRPr lang="ko-KR" altLang="en-US" sz="2000" dirty="0"/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="" xmlns:a16="http://schemas.microsoft.com/office/drawing/2014/main" id="{1859FC4C-027F-4088-A1F4-A478FD636D32}"/>
              </a:ext>
            </a:extLst>
          </p:cNvPr>
          <p:cNvCxnSpPr>
            <a:cxnSpLocks/>
          </p:cNvCxnSpPr>
          <p:nvPr/>
        </p:nvCxnSpPr>
        <p:spPr>
          <a:xfrm>
            <a:off x="1036190" y="906213"/>
            <a:ext cx="11027343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3BD747E7-7E3F-4105-9454-C1CF8F502DE6}"/>
              </a:ext>
            </a:extLst>
          </p:cNvPr>
          <p:cNvSpPr txBox="1"/>
          <p:nvPr/>
        </p:nvSpPr>
        <p:spPr>
          <a:xfrm>
            <a:off x="1078030" y="259882"/>
            <a:ext cx="3886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오픈소스 패키지</a:t>
            </a:r>
          </a:p>
        </p:txBody>
      </p:sp>
    </p:spTree>
    <p:extLst>
      <p:ext uri="{BB962C8B-B14F-4D97-AF65-F5344CB8AC3E}">
        <p14:creationId xmlns:p14="http://schemas.microsoft.com/office/powerpoint/2010/main" val="332244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elestia-R1---OverlayTitleHD.png">
            <a:extLst>
              <a:ext uri="{FF2B5EF4-FFF2-40B4-BE49-F238E27FC236}">
                <a16:creationId xmlns="" xmlns:a16="http://schemas.microsoft.com/office/drawing/2014/main" id="{A729F060-B24A-444A-BA86-3D850D8E57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47" y="0"/>
            <a:ext cx="12188825" cy="6856214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="" xmlns:a16="http://schemas.microsoft.com/office/drawing/2014/main" id="{1859FC4C-027F-4088-A1F4-A478FD636D32}"/>
              </a:ext>
            </a:extLst>
          </p:cNvPr>
          <p:cNvCxnSpPr>
            <a:cxnSpLocks/>
          </p:cNvCxnSpPr>
          <p:nvPr/>
        </p:nvCxnSpPr>
        <p:spPr>
          <a:xfrm>
            <a:off x="1036190" y="906213"/>
            <a:ext cx="11027343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3BD747E7-7E3F-4105-9454-C1CF8F502DE6}"/>
              </a:ext>
            </a:extLst>
          </p:cNvPr>
          <p:cNvSpPr txBox="1"/>
          <p:nvPr/>
        </p:nvSpPr>
        <p:spPr>
          <a:xfrm>
            <a:off x="1078030" y="259882"/>
            <a:ext cx="4262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Simulation (op1)</a:t>
            </a:r>
            <a:endParaRPr lang="ko-KR" altLang="en-US" sz="3600" spc="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="" xmlns:a16="http://schemas.microsoft.com/office/drawing/2014/main" id="{11F47FDE-FCA2-4A5E-988F-F65357D7857A}"/>
              </a:ext>
            </a:extLst>
          </p:cNvPr>
          <p:cNvGrpSpPr/>
          <p:nvPr/>
        </p:nvGrpSpPr>
        <p:grpSpPr>
          <a:xfrm>
            <a:off x="1078027" y="1727801"/>
            <a:ext cx="10659250" cy="4006935"/>
            <a:chOff x="1251284" y="2156059"/>
            <a:chExt cx="8086382" cy="2464738"/>
          </a:xfrm>
        </p:grpSpPr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F322FD62-0BC1-4946-8620-B1CA2C238B14}"/>
                </a:ext>
              </a:extLst>
            </p:cNvPr>
            <p:cNvSpPr txBox="1"/>
            <p:nvPr/>
          </p:nvSpPr>
          <p:spPr>
            <a:xfrm>
              <a:off x="1251284" y="2156059"/>
              <a:ext cx="14014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F0E1F7C8-7F3B-4A65-AD70-6F2D3FCA86CE}"/>
                </a:ext>
              </a:extLst>
            </p:cNvPr>
            <p:cNvSpPr txBox="1"/>
            <p:nvPr/>
          </p:nvSpPr>
          <p:spPr>
            <a:xfrm>
              <a:off x="2192956" y="2176822"/>
              <a:ext cx="7144710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/>
                <a:t>                                                                                                                                               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811BA546-2EB3-4D7C-9C06-C0D0BD2FC173}"/>
                </a:ext>
              </a:extLst>
            </p:cNvPr>
            <p:cNvSpPr txBox="1"/>
            <p:nvPr/>
          </p:nvSpPr>
          <p:spPr>
            <a:xfrm>
              <a:off x="1251284" y="2895600"/>
              <a:ext cx="14014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BDF09035-F1F0-440F-8B5C-B5F589D21593}"/>
                </a:ext>
              </a:extLst>
            </p:cNvPr>
            <p:cNvSpPr txBox="1"/>
            <p:nvPr/>
          </p:nvSpPr>
          <p:spPr>
            <a:xfrm>
              <a:off x="1251284" y="3635141"/>
              <a:ext cx="14014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92999BEF-18D2-49E5-AB83-4406054054AE}"/>
                </a:ext>
              </a:extLst>
            </p:cNvPr>
            <p:cNvSpPr txBox="1"/>
            <p:nvPr/>
          </p:nvSpPr>
          <p:spPr>
            <a:xfrm>
              <a:off x="1251284" y="4374682"/>
              <a:ext cx="35412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Century" panose="02040604050505020304" pitchFamily="18" charset="0"/>
                </a:rPr>
                <a:t>    </a:t>
              </a:r>
              <a:endParaRPr lang="ko-KR" altLang="en-US" sz="2000" dirty="0">
                <a:latin typeface="Century" panose="02040604050505020304" pitchFamily="18" charset="0"/>
              </a:endParaRPr>
            </a:p>
          </p:txBody>
        </p:sp>
      </p:grpSp>
      <p:pic>
        <p:nvPicPr>
          <p:cNvPr id="4" name="KakaoTalk_Video_20191209_2223_57_71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34404" y="1030904"/>
            <a:ext cx="9138395" cy="528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21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elestia-R1---OverlayTitleHD.png">
            <a:extLst>
              <a:ext uri="{FF2B5EF4-FFF2-40B4-BE49-F238E27FC236}">
                <a16:creationId xmlns="" xmlns:a16="http://schemas.microsoft.com/office/drawing/2014/main" id="{A729F060-B24A-444A-BA86-3D850D8E57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292" y="0"/>
            <a:ext cx="12188825" cy="6856214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C70E4554-FF06-4BCF-A2D6-A819FB052EC5}"/>
              </a:ext>
            </a:extLst>
          </p:cNvPr>
          <p:cNvGrpSpPr/>
          <p:nvPr/>
        </p:nvGrpSpPr>
        <p:grpSpPr>
          <a:xfrm>
            <a:off x="1078027" y="1727801"/>
            <a:ext cx="10659250" cy="4006935"/>
            <a:chOff x="1251284" y="2156059"/>
            <a:chExt cx="8086382" cy="2464738"/>
          </a:xfrm>
        </p:grpSpPr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2AAE2D9E-77F7-4AD8-805D-2F21B053EF9F}"/>
                </a:ext>
              </a:extLst>
            </p:cNvPr>
            <p:cNvSpPr txBox="1"/>
            <p:nvPr/>
          </p:nvSpPr>
          <p:spPr>
            <a:xfrm>
              <a:off x="1251284" y="2156059"/>
              <a:ext cx="14014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B547C6BD-EF40-41CC-9249-D574F22CA8FC}"/>
                </a:ext>
              </a:extLst>
            </p:cNvPr>
            <p:cNvSpPr txBox="1"/>
            <p:nvPr/>
          </p:nvSpPr>
          <p:spPr>
            <a:xfrm>
              <a:off x="2192956" y="2176822"/>
              <a:ext cx="7144710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/>
                <a:t>                                                                                                                                               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6E8F8F42-1BB8-4087-83B9-02E301528C43}"/>
                </a:ext>
              </a:extLst>
            </p:cNvPr>
            <p:cNvSpPr txBox="1"/>
            <p:nvPr/>
          </p:nvSpPr>
          <p:spPr>
            <a:xfrm>
              <a:off x="1251284" y="2895600"/>
              <a:ext cx="14014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05241320-CC20-4929-9EF8-5CA9DF6D3626}"/>
                </a:ext>
              </a:extLst>
            </p:cNvPr>
            <p:cNvSpPr txBox="1"/>
            <p:nvPr/>
          </p:nvSpPr>
          <p:spPr>
            <a:xfrm>
              <a:off x="1251284" y="3635141"/>
              <a:ext cx="14014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AB5596FC-D6D1-4DF1-93FD-E5EED1D2A7B0}"/>
                </a:ext>
              </a:extLst>
            </p:cNvPr>
            <p:cNvSpPr txBox="1"/>
            <p:nvPr/>
          </p:nvSpPr>
          <p:spPr>
            <a:xfrm>
              <a:off x="1251284" y="4374682"/>
              <a:ext cx="35412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Century" panose="02040604050505020304" pitchFamily="18" charset="0"/>
                </a:rPr>
                <a:t>    </a:t>
              </a:r>
              <a:endParaRPr lang="ko-KR" altLang="en-US" sz="2000" dirty="0">
                <a:latin typeface="Century" panose="02040604050505020304" pitchFamily="18" charset="0"/>
              </a:endParaRPr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="" xmlns:a16="http://schemas.microsoft.com/office/drawing/2014/main" id="{1859FC4C-027F-4088-A1F4-A478FD636D32}"/>
              </a:ext>
            </a:extLst>
          </p:cNvPr>
          <p:cNvCxnSpPr>
            <a:cxnSpLocks/>
          </p:cNvCxnSpPr>
          <p:nvPr/>
        </p:nvCxnSpPr>
        <p:spPr>
          <a:xfrm>
            <a:off x="1036190" y="906213"/>
            <a:ext cx="11027343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3BD747E7-7E3F-4105-9454-C1CF8F502DE6}"/>
              </a:ext>
            </a:extLst>
          </p:cNvPr>
          <p:cNvSpPr txBox="1"/>
          <p:nvPr/>
        </p:nvSpPr>
        <p:spPr>
          <a:xfrm>
            <a:off x="1078030" y="259882"/>
            <a:ext cx="4262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Simulation (op3)</a:t>
            </a:r>
            <a:endParaRPr lang="ko-KR" altLang="en-US" sz="3600" spc="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8" name="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93982" y="1927856"/>
            <a:ext cx="5230800" cy="2732188"/>
          </a:xfrm>
          <a:prstGeom prst="rect">
            <a:avLst/>
          </a:prstGeom>
        </p:spPr>
      </p:pic>
      <p:pic>
        <p:nvPicPr>
          <p:cNvPr id="10" name="3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506445" y="1927856"/>
            <a:ext cx="5230832" cy="273218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58949" y="5534681"/>
            <a:ext cx="3500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이미 지정된 </a:t>
            </a:r>
            <a:r>
              <a:rPr lang="en-US" altLang="ko-KR" b="1" dirty="0" smtClean="0"/>
              <a:t>GUI</a:t>
            </a:r>
            <a:r>
              <a:rPr lang="ko-KR" altLang="en-US" b="1" dirty="0" smtClean="0"/>
              <a:t>를 동작으로 수행</a:t>
            </a:r>
            <a:endParaRPr lang="ko-KR" alt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7743730" y="5519292"/>
            <a:ext cx="2850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GUI</a:t>
            </a:r>
            <a:r>
              <a:rPr lang="ko-KR" altLang="en-US" b="1" dirty="0" smtClean="0"/>
              <a:t>를 이용한 </a:t>
            </a:r>
            <a:r>
              <a:rPr lang="en-US" altLang="ko-KR" b="1" dirty="0" smtClean="0"/>
              <a:t>HEAD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Control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233732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elestia-R1---OverlayTitleHD.png">
            <a:extLst>
              <a:ext uri="{FF2B5EF4-FFF2-40B4-BE49-F238E27FC236}">
                <a16:creationId xmlns="" xmlns:a16="http://schemas.microsoft.com/office/drawing/2014/main" id="{A729F060-B24A-444A-BA86-3D850D8E57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47" y="0"/>
            <a:ext cx="12188825" cy="6856214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C70E4554-FF06-4BCF-A2D6-A819FB052EC5}"/>
              </a:ext>
            </a:extLst>
          </p:cNvPr>
          <p:cNvGrpSpPr/>
          <p:nvPr/>
        </p:nvGrpSpPr>
        <p:grpSpPr>
          <a:xfrm>
            <a:off x="1078027" y="1727801"/>
            <a:ext cx="10659250" cy="4006935"/>
            <a:chOff x="1251284" y="2156059"/>
            <a:chExt cx="8086382" cy="2464738"/>
          </a:xfrm>
        </p:grpSpPr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2AAE2D9E-77F7-4AD8-805D-2F21B053EF9F}"/>
                </a:ext>
              </a:extLst>
            </p:cNvPr>
            <p:cNvSpPr txBox="1"/>
            <p:nvPr/>
          </p:nvSpPr>
          <p:spPr>
            <a:xfrm>
              <a:off x="1251284" y="2156059"/>
              <a:ext cx="14014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B547C6BD-EF40-41CC-9249-D574F22CA8FC}"/>
                </a:ext>
              </a:extLst>
            </p:cNvPr>
            <p:cNvSpPr txBox="1"/>
            <p:nvPr/>
          </p:nvSpPr>
          <p:spPr>
            <a:xfrm>
              <a:off x="2192956" y="2176822"/>
              <a:ext cx="7144710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/>
                <a:t>                                                                                                                                               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6E8F8F42-1BB8-4087-83B9-02E301528C43}"/>
                </a:ext>
              </a:extLst>
            </p:cNvPr>
            <p:cNvSpPr txBox="1"/>
            <p:nvPr/>
          </p:nvSpPr>
          <p:spPr>
            <a:xfrm>
              <a:off x="1251284" y="2895600"/>
              <a:ext cx="14014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05241320-CC20-4929-9EF8-5CA9DF6D3626}"/>
                </a:ext>
              </a:extLst>
            </p:cNvPr>
            <p:cNvSpPr txBox="1"/>
            <p:nvPr/>
          </p:nvSpPr>
          <p:spPr>
            <a:xfrm>
              <a:off x="1251284" y="3635141"/>
              <a:ext cx="14014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AB5596FC-D6D1-4DF1-93FD-E5EED1D2A7B0}"/>
                </a:ext>
              </a:extLst>
            </p:cNvPr>
            <p:cNvSpPr txBox="1"/>
            <p:nvPr/>
          </p:nvSpPr>
          <p:spPr>
            <a:xfrm>
              <a:off x="1251284" y="4374682"/>
              <a:ext cx="354122" cy="246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Century" panose="02040604050505020304" pitchFamily="18" charset="0"/>
                </a:rPr>
                <a:t>    </a:t>
              </a:r>
              <a:endParaRPr lang="ko-KR" altLang="en-US" sz="2000" dirty="0">
                <a:latin typeface="Century" panose="02040604050505020304" pitchFamily="18" charset="0"/>
              </a:endParaRPr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="" xmlns:a16="http://schemas.microsoft.com/office/drawing/2014/main" id="{1859FC4C-027F-4088-A1F4-A478FD636D32}"/>
              </a:ext>
            </a:extLst>
          </p:cNvPr>
          <p:cNvCxnSpPr>
            <a:cxnSpLocks/>
          </p:cNvCxnSpPr>
          <p:nvPr/>
        </p:nvCxnSpPr>
        <p:spPr>
          <a:xfrm>
            <a:off x="1036190" y="906213"/>
            <a:ext cx="11027343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3BD747E7-7E3F-4105-9454-C1CF8F502DE6}"/>
              </a:ext>
            </a:extLst>
          </p:cNvPr>
          <p:cNvSpPr txBox="1"/>
          <p:nvPr/>
        </p:nvSpPr>
        <p:spPr>
          <a:xfrm>
            <a:off x="1078030" y="259882"/>
            <a:ext cx="4262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Simulation (op3)</a:t>
            </a:r>
            <a:endParaRPr lang="ko-KR" altLang="en-US" sz="3600" spc="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" name="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77330" y="1039091"/>
            <a:ext cx="9136800" cy="42955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349832" y="5734736"/>
            <a:ext cx="6191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GUI</a:t>
            </a:r>
            <a:r>
              <a:rPr lang="ko-KR" altLang="en-US" b="1" dirty="0" smtClean="0"/>
              <a:t>를 통해 각 관절의 </a:t>
            </a:r>
            <a:r>
              <a:rPr lang="en-US" altLang="ko-KR" b="1" dirty="0" smtClean="0"/>
              <a:t>Parameter</a:t>
            </a:r>
            <a:r>
              <a:rPr lang="ko-KR" altLang="en-US" b="1" dirty="0" smtClean="0"/>
              <a:t>을  수정해  동작을 </a:t>
            </a:r>
            <a:r>
              <a:rPr lang="en-US" altLang="ko-KR" b="1" dirty="0"/>
              <a:t> </a:t>
            </a:r>
            <a:r>
              <a:rPr lang="en-US" altLang="ko-KR" b="1" dirty="0" smtClean="0"/>
              <a:t>Control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85969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elestia-R1---OverlayTitleHD.png">
            <a:extLst>
              <a:ext uri="{FF2B5EF4-FFF2-40B4-BE49-F238E27FC236}">
                <a16:creationId xmlns="" xmlns:a16="http://schemas.microsoft.com/office/drawing/2014/main" id="{A729F060-B24A-444A-BA86-3D850D8E5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47" y="0"/>
            <a:ext cx="12188825" cy="6856214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C70E4554-FF06-4BCF-A2D6-A819FB052EC5}"/>
              </a:ext>
            </a:extLst>
          </p:cNvPr>
          <p:cNvGrpSpPr/>
          <p:nvPr/>
        </p:nvGrpSpPr>
        <p:grpSpPr>
          <a:xfrm>
            <a:off x="1074290" y="1758495"/>
            <a:ext cx="10909998" cy="4831864"/>
            <a:chOff x="1248447" y="2172231"/>
            <a:chExt cx="8276596" cy="2545385"/>
          </a:xfrm>
        </p:grpSpPr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2AAE2D9E-77F7-4AD8-805D-2F21B053EF9F}"/>
                </a:ext>
              </a:extLst>
            </p:cNvPr>
            <p:cNvSpPr txBox="1"/>
            <p:nvPr/>
          </p:nvSpPr>
          <p:spPr>
            <a:xfrm>
              <a:off x="1251284" y="2172231"/>
              <a:ext cx="421558" cy="3588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Century" panose="02040604050505020304" pitchFamily="18" charset="0"/>
                </a:rPr>
                <a:t>01</a:t>
              </a:r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B547C6BD-EF40-41CC-9249-D574F22CA8FC}"/>
                </a:ext>
              </a:extLst>
            </p:cNvPr>
            <p:cNvSpPr txBox="1"/>
            <p:nvPr/>
          </p:nvSpPr>
          <p:spPr>
            <a:xfrm>
              <a:off x="1733647" y="2172231"/>
              <a:ext cx="6058112" cy="5679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/>
                <a:t>우선</a:t>
              </a:r>
              <a:r>
                <a:rPr lang="en-US" altLang="ko-KR" sz="2000" dirty="0"/>
                <a:t>, op1</a:t>
              </a:r>
              <a:r>
                <a:rPr lang="ko-KR" altLang="en-US" sz="2000" dirty="0"/>
                <a:t>의 경우</a:t>
              </a:r>
              <a:r>
                <a:rPr lang="en-US" altLang="ko-KR" sz="2000" dirty="0"/>
                <a:t>, </a:t>
              </a:r>
              <a:r>
                <a:rPr lang="en-US" altLang="ko-KR" sz="2000" dirty="0" err="1"/>
                <a:t>runlaunch</a:t>
              </a:r>
              <a:r>
                <a:rPr lang="en-US" altLang="ko-KR" sz="2000" dirty="0"/>
                <a:t> walker_demo.py</a:t>
              </a:r>
              <a:r>
                <a:rPr lang="ko-KR" altLang="en-US" sz="2000" dirty="0"/>
                <a:t>를 </a:t>
              </a:r>
              <a:r>
                <a:rPr lang="en-US" altLang="ko-KR" sz="2000" dirty="0"/>
                <a:t>terminal</a:t>
              </a:r>
              <a:r>
                <a:rPr lang="ko-KR" altLang="en-US" sz="2000" dirty="0"/>
                <a:t>에 구동하면</a:t>
              </a:r>
              <a:r>
                <a:rPr lang="en-US" altLang="ko-KR" sz="2000" dirty="0"/>
                <a:t>,</a:t>
              </a:r>
            </a:p>
            <a:p>
              <a:r>
                <a:rPr lang="en-US" altLang="ko-KR" sz="2000" dirty="0"/>
                <a:t>Op1</a:t>
              </a:r>
              <a:r>
                <a:rPr lang="ko-KR" altLang="en-US" sz="2000" dirty="0"/>
                <a:t>이 </a:t>
              </a:r>
              <a:r>
                <a:rPr lang="en-US" altLang="ko-KR" sz="2000" dirty="0"/>
                <a:t>gazebo</a:t>
              </a:r>
              <a:r>
                <a:rPr lang="ko-KR" altLang="en-US" sz="2000" dirty="0"/>
                <a:t>에서 걷는 것을 확인할 수 있지만</a:t>
              </a:r>
              <a:r>
                <a:rPr lang="en-US" altLang="ko-KR" sz="2000" dirty="0"/>
                <a:t>, </a:t>
              </a:r>
              <a:r>
                <a:rPr lang="ko-KR" altLang="en-US" sz="2000" dirty="0"/>
                <a:t>여러가지 </a:t>
              </a:r>
              <a:r>
                <a:rPr lang="en-US" altLang="ko-KR" sz="2000" dirty="0"/>
                <a:t>parameter</a:t>
              </a:r>
              <a:r>
                <a:rPr lang="ko-KR" altLang="en-US" sz="2000" dirty="0"/>
                <a:t>를</a:t>
              </a:r>
              <a:endParaRPr lang="en-US" altLang="ko-KR" sz="2000" dirty="0"/>
            </a:p>
            <a:p>
              <a:r>
                <a:rPr lang="ko-KR" altLang="en-US" sz="2000" dirty="0"/>
                <a:t>조정하려면 전반적인 코드의 내용을 수정해야 하는 어려움이 있다</a:t>
              </a:r>
              <a:r>
                <a:rPr lang="en-US" altLang="ko-KR" sz="2000" dirty="0"/>
                <a:t>.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6E8F8F42-1BB8-4087-83B9-02E301528C43}"/>
                </a:ext>
              </a:extLst>
            </p:cNvPr>
            <p:cNvSpPr txBox="1"/>
            <p:nvPr/>
          </p:nvSpPr>
          <p:spPr>
            <a:xfrm>
              <a:off x="1248448" y="2788039"/>
              <a:ext cx="421558" cy="3588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Century" panose="02040604050505020304" pitchFamily="18" charset="0"/>
                </a:rPr>
                <a:t>02</a:t>
              </a:r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FA0F284E-CDD8-439C-A71C-5180ED8478C9}"/>
                </a:ext>
              </a:extLst>
            </p:cNvPr>
            <p:cNvSpPr txBox="1"/>
            <p:nvPr/>
          </p:nvSpPr>
          <p:spPr>
            <a:xfrm>
              <a:off x="1670006" y="2788040"/>
              <a:ext cx="7855037" cy="8593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/>
                <a:t>그러나 </a:t>
              </a:r>
              <a:r>
                <a:rPr lang="en-US" altLang="ko-KR" sz="2000" dirty="0"/>
                <a:t>op3</a:t>
              </a:r>
              <a:r>
                <a:rPr lang="ko-KR" altLang="en-US" sz="2000" dirty="0"/>
                <a:t>의 경우</a:t>
              </a:r>
              <a:r>
                <a:rPr lang="en-US" altLang="ko-KR" sz="2000" dirty="0"/>
                <a:t>, </a:t>
              </a:r>
              <a:r>
                <a:rPr lang="en-US" altLang="ko-KR" sz="2000" dirty="0" err="1"/>
                <a:t>gui</a:t>
              </a:r>
              <a:r>
                <a:rPr lang="ko-KR" altLang="en-US" sz="2000" dirty="0"/>
                <a:t>를 사용하여 </a:t>
              </a:r>
              <a:r>
                <a:rPr lang="en-US" altLang="ko-KR" sz="2000" dirty="0"/>
                <a:t>parameter</a:t>
              </a:r>
              <a:r>
                <a:rPr lang="ko-KR" altLang="en-US" sz="2000" dirty="0"/>
                <a:t>를 수정</a:t>
              </a:r>
              <a:r>
                <a:rPr lang="en-US" altLang="ko-KR" sz="2000" dirty="0"/>
                <a:t>, apply</a:t>
              </a:r>
              <a:r>
                <a:rPr lang="ko-KR" altLang="en-US" sz="2000" dirty="0"/>
                <a:t>를 이용한 적용</a:t>
              </a:r>
              <a:r>
                <a:rPr lang="en-US" altLang="ko-KR" sz="2000" dirty="0"/>
                <a:t>, save</a:t>
              </a:r>
              <a:r>
                <a:rPr lang="ko-KR" altLang="en-US" sz="2000" dirty="0"/>
                <a:t>를 이용한 </a:t>
              </a:r>
              <a:endParaRPr lang="en-US" altLang="ko-KR" sz="2000" dirty="0"/>
            </a:p>
            <a:p>
              <a:r>
                <a:rPr lang="ko-KR" altLang="en-US" sz="2000" dirty="0"/>
                <a:t>저장으로  </a:t>
              </a:r>
              <a:r>
                <a:rPr lang="en-US" altLang="ko-KR" sz="2000" dirty="0"/>
                <a:t>op1 </a:t>
              </a:r>
              <a:r>
                <a:rPr lang="ko-KR" altLang="en-US" sz="2000" dirty="0"/>
                <a:t>보다 </a:t>
              </a:r>
              <a:r>
                <a:rPr lang="ko-KR" altLang="en-US" sz="2000" dirty="0" err="1"/>
                <a:t>쉽게수정할</a:t>
              </a:r>
              <a:r>
                <a:rPr lang="ko-KR" altLang="en-US" sz="2000" dirty="0"/>
                <a:t> 수 있다</a:t>
              </a:r>
              <a:r>
                <a:rPr lang="en-US" altLang="ko-KR" sz="2000" dirty="0"/>
                <a:t>.</a:t>
              </a:r>
            </a:p>
            <a:p>
              <a:r>
                <a:rPr lang="ko-KR" altLang="en-US" sz="2000" dirty="0"/>
                <a:t>그리고 자주 쓰는 동작을 버튼으로 설정하여 보다 쉽게 </a:t>
              </a:r>
              <a:r>
                <a:rPr lang="en-US" altLang="ko-KR" sz="2000" dirty="0" smtClean="0"/>
                <a:t>control</a:t>
              </a:r>
              <a:r>
                <a:rPr lang="ko-KR" altLang="en-US" sz="2000" dirty="0" smtClean="0"/>
                <a:t> </a:t>
              </a:r>
              <a:r>
                <a:rPr lang="ko-KR" altLang="en-US" sz="2000" dirty="0"/>
                <a:t>가능하다</a:t>
              </a:r>
              <a:r>
                <a:rPr lang="en-US" altLang="ko-KR" sz="2000" dirty="0"/>
                <a:t>. </a:t>
              </a:r>
              <a:r>
                <a:rPr lang="ko-KR" altLang="en-US" sz="2000" dirty="0"/>
                <a:t>허나 이 경우에도</a:t>
              </a:r>
              <a:r>
                <a:rPr lang="en-US" altLang="ko-KR" sz="2000" dirty="0"/>
                <a:t>, </a:t>
              </a:r>
            </a:p>
            <a:p>
              <a:r>
                <a:rPr lang="ko-KR" altLang="en-US" sz="2000" dirty="0"/>
                <a:t>직접적인 로봇의 물리적 요건과 이족보행에 있어</a:t>
              </a:r>
              <a:r>
                <a:rPr lang="en-US" altLang="ko-KR" sz="2000" dirty="0"/>
                <a:t> </a:t>
              </a:r>
              <a:r>
                <a:rPr lang="ko-KR" altLang="en-US" sz="2000" dirty="0"/>
                <a:t>중요한 기술</a:t>
              </a:r>
              <a:r>
                <a:rPr lang="en-US" altLang="ko-KR" sz="2000" dirty="0"/>
                <a:t>(ZMP, offset </a:t>
              </a:r>
              <a:r>
                <a:rPr lang="ko-KR" altLang="en-US" sz="2000" dirty="0"/>
                <a:t>등</a:t>
              </a:r>
              <a:r>
                <a:rPr lang="en-US" altLang="ko-KR" sz="2000" dirty="0"/>
                <a:t>)</a:t>
              </a:r>
              <a:r>
                <a:rPr lang="ko-KR" altLang="en-US" sz="2000" dirty="0"/>
                <a:t>을 </a:t>
              </a:r>
              <a:endParaRPr lang="en-US" altLang="ko-KR" sz="2000" dirty="0"/>
            </a:p>
            <a:p>
              <a:r>
                <a:rPr lang="ko-KR" altLang="en-US" sz="2000" dirty="0"/>
                <a:t>고려해주어야 한다</a:t>
              </a:r>
              <a:r>
                <a:rPr lang="en-US" altLang="ko-KR" sz="2000" dirty="0"/>
                <a:t>.</a:t>
              </a:r>
              <a:r>
                <a:rPr lang="ko-KR" altLang="en-US" sz="2000" dirty="0"/>
                <a:t>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05241320-CC20-4929-9EF8-5CA9DF6D3626}"/>
                </a:ext>
              </a:extLst>
            </p:cNvPr>
            <p:cNvSpPr txBox="1"/>
            <p:nvPr/>
          </p:nvSpPr>
          <p:spPr>
            <a:xfrm>
              <a:off x="1248447" y="3676802"/>
              <a:ext cx="421558" cy="3588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Century" panose="02040604050505020304" pitchFamily="18" charset="0"/>
                </a:rPr>
                <a:t>03</a:t>
              </a:r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D210A7E3-4C68-487A-93AC-77DAF390911E}"/>
                </a:ext>
              </a:extLst>
            </p:cNvPr>
            <p:cNvSpPr txBox="1"/>
            <p:nvPr/>
          </p:nvSpPr>
          <p:spPr>
            <a:xfrm>
              <a:off x="1670006" y="4149659"/>
              <a:ext cx="7096060" cy="5679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/>
                <a:t>사실</a:t>
              </a:r>
              <a:r>
                <a:rPr lang="en-US" altLang="ko-KR" sz="2000" dirty="0"/>
                <a:t>, humanoid </a:t>
              </a:r>
              <a:r>
                <a:rPr lang="ko-KR" altLang="en-US" sz="2000" dirty="0"/>
                <a:t>의 관절의 모터를 일일이 설정 해주는 것은 상당한 난이도가 있는</a:t>
              </a:r>
              <a:endParaRPr lang="en-US" altLang="ko-KR" sz="2000" dirty="0"/>
            </a:p>
            <a:p>
              <a:r>
                <a:rPr lang="ko-KR" altLang="en-US" sz="2000" dirty="0"/>
                <a:t>영역이다</a:t>
              </a:r>
              <a:r>
                <a:rPr lang="en-US" altLang="ko-KR" sz="2000" dirty="0"/>
                <a:t>. </a:t>
              </a:r>
              <a:r>
                <a:rPr lang="ko-KR" altLang="en-US" sz="2000" dirty="0"/>
                <a:t>하지만</a:t>
              </a:r>
              <a:r>
                <a:rPr lang="en-US" altLang="ko-KR" sz="2000" dirty="0"/>
                <a:t>, </a:t>
              </a:r>
              <a:r>
                <a:rPr lang="ko-KR" altLang="en-US" sz="2000" dirty="0"/>
                <a:t>오픈소스를 이용한 </a:t>
              </a:r>
              <a:r>
                <a:rPr lang="en-US" altLang="ko-KR" sz="2000" dirty="0"/>
                <a:t>simulation</a:t>
              </a:r>
              <a:r>
                <a:rPr lang="ko-KR" altLang="en-US" sz="2000" dirty="0"/>
                <a:t>을 통해서 보다 쉽게 결과값을 </a:t>
              </a:r>
              <a:endParaRPr lang="en-US" altLang="ko-KR" sz="2000" dirty="0"/>
            </a:p>
            <a:p>
              <a:r>
                <a:rPr lang="ko-KR" altLang="en-US" sz="2000" dirty="0"/>
                <a:t>얻을 수 있었다</a:t>
              </a:r>
              <a:r>
                <a:rPr lang="en-US" altLang="ko-KR" sz="2000" dirty="0"/>
                <a:t>.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AB5596FC-D6D1-4DF1-93FD-E5EED1D2A7B0}"/>
                </a:ext>
              </a:extLst>
            </p:cNvPr>
            <p:cNvSpPr txBox="1"/>
            <p:nvPr/>
          </p:nvSpPr>
          <p:spPr>
            <a:xfrm>
              <a:off x="1248447" y="4135107"/>
              <a:ext cx="421558" cy="246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Century" panose="02040604050505020304" pitchFamily="18" charset="0"/>
                </a:rPr>
                <a:t>04</a:t>
              </a:r>
              <a:endParaRPr lang="ko-KR" altLang="en-US" sz="2000" dirty="0">
                <a:latin typeface="Century" panose="020406040505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194193F4-8D9E-4487-B911-0FBD17A5CF34}"/>
                </a:ext>
              </a:extLst>
            </p:cNvPr>
            <p:cNvSpPr txBox="1"/>
            <p:nvPr/>
          </p:nvSpPr>
          <p:spPr>
            <a:xfrm>
              <a:off x="1733647" y="3662076"/>
              <a:ext cx="6291508" cy="3729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/>
                <a:t>또한 </a:t>
              </a:r>
              <a:r>
                <a:rPr lang="en-US" altLang="ko-KR" sz="2000" dirty="0"/>
                <a:t>op3</a:t>
              </a:r>
              <a:r>
                <a:rPr lang="ko-KR" altLang="en-US" sz="2000" dirty="0"/>
                <a:t>의 </a:t>
              </a:r>
              <a:r>
                <a:rPr lang="en-US" altLang="ko-KR" sz="2000" dirty="0" err="1"/>
                <a:t>gui</a:t>
              </a:r>
              <a:r>
                <a:rPr lang="ko-KR" altLang="en-US" sz="2000" dirty="0"/>
                <a:t>는 노트북 외의 </a:t>
              </a:r>
              <a:r>
                <a:rPr lang="en-US" altLang="ko-KR" sz="2000" dirty="0" smtClean="0"/>
                <a:t>device(</a:t>
              </a:r>
              <a:r>
                <a:rPr lang="ko-KR" altLang="en-US" sz="2000" dirty="0" err="1" smtClean="0"/>
                <a:t>스마트폰</a:t>
              </a:r>
              <a:r>
                <a:rPr lang="en-US" altLang="ko-KR" sz="2000" dirty="0" smtClean="0"/>
                <a:t>, </a:t>
              </a:r>
              <a:r>
                <a:rPr lang="ko-KR" altLang="en-US" sz="2000" dirty="0" err="1" smtClean="0"/>
                <a:t>테블릿</a:t>
              </a:r>
              <a:r>
                <a:rPr lang="en-US" altLang="ko-KR" sz="2000" dirty="0" smtClean="0"/>
                <a:t>)</a:t>
              </a:r>
              <a:r>
                <a:rPr lang="ko-KR" altLang="en-US" sz="2000" dirty="0" smtClean="0"/>
                <a:t>를 </a:t>
              </a:r>
              <a:r>
                <a:rPr lang="ko-KR" altLang="en-US" sz="2000" dirty="0"/>
                <a:t>통하여 설정할 수 있다</a:t>
              </a:r>
              <a:r>
                <a:rPr lang="en-US" altLang="ko-KR" sz="2000" dirty="0"/>
                <a:t>. </a:t>
              </a:r>
              <a:r>
                <a:rPr lang="ko-KR" altLang="en-US" sz="2000" dirty="0"/>
                <a:t>그러므로</a:t>
              </a:r>
              <a:r>
                <a:rPr lang="en-US" altLang="ko-KR" sz="2000" dirty="0"/>
                <a:t>, </a:t>
              </a:r>
              <a:r>
                <a:rPr lang="ko-KR" altLang="en-US" sz="2000" dirty="0" smtClean="0"/>
                <a:t>실제 </a:t>
              </a:r>
              <a:r>
                <a:rPr lang="ko-KR" altLang="en-US" sz="2000" dirty="0"/>
                <a:t>로봇의 조작을 보다 쉽게 할 수 있다</a:t>
              </a:r>
              <a:r>
                <a:rPr lang="en-US" altLang="ko-KR" sz="2000" dirty="0"/>
                <a:t>.</a:t>
              </a:r>
              <a:r>
                <a:rPr lang="ko-KR" altLang="en-US" sz="2000" dirty="0"/>
                <a:t> </a:t>
              </a:r>
              <a:endParaRPr lang="en-US" altLang="ko-KR" sz="2000" dirty="0"/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="" xmlns:a16="http://schemas.microsoft.com/office/drawing/2014/main" id="{1859FC4C-027F-4088-A1F4-A478FD636D32}"/>
              </a:ext>
            </a:extLst>
          </p:cNvPr>
          <p:cNvCxnSpPr>
            <a:cxnSpLocks/>
          </p:cNvCxnSpPr>
          <p:nvPr/>
        </p:nvCxnSpPr>
        <p:spPr>
          <a:xfrm>
            <a:off x="1036190" y="906213"/>
            <a:ext cx="11027343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3BD747E7-7E3F-4105-9454-C1CF8F502DE6}"/>
              </a:ext>
            </a:extLst>
          </p:cNvPr>
          <p:cNvSpPr txBox="1"/>
          <p:nvPr/>
        </p:nvSpPr>
        <p:spPr>
          <a:xfrm>
            <a:off x="1078030" y="259882"/>
            <a:ext cx="3086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토의 및 결론</a:t>
            </a:r>
          </a:p>
        </p:txBody>
      </p:sp>
    </p:spTree>
    <p:extLst>
      <p:ext uri="{BB962C8B-B14F-4D97-AF65-F5344CB8AC3E}">
        <p14:creationId xmlns:p14="http://schemas.microsoft.com/office/powerpoint/2010/main" val="187242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elestia-R1---OverlayTitleHD.png">
            <a:extLst>
              <a:ext uri="{FF2B5EF4-FFF2-40B4-BE49-F238E27FC236}">
                <a16:creationId xmlns="" xmlns:a16="http://schemas.microsoft.com/office/drawing/2014/main" id="{A729F060-B24A-444A-BA86-3D850D8E5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0B00167-B617-4604-A89E-92DCF686B981}"/>
              </a:ext>
            </a:extLst>
          </p:cNvPr>
          <p:cNvSpPr txBox="1"/>
          <p:nvPr/>
        </p:nvSpPr>
        <p:spPr>
          <a:xfrm>
            <a:off x="4214634" y="2967335"/>
            <a:ext cx="37385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감사합니다</a:t>
            </a:r>
            <a:r>
              <a:rPr lang="en-US" altLang="ko-KR" sz="5400" spc="3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endParaRPr lang="ko-KR" altLang="en-US" sz="5400" spc="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287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오늘의PPT색상테마_044_카리브해">
      <a:dk1>
        <a:srgbClr val="3A3838"/>
      </a:dk1>
      <a:lt1>
        <a:srgbClr val="FFFFFF"/>
      </a:lt1>
      <a:dk2>
        <a:srgbClr val="8A8686"/>
      </a:dk2>
      <a:lt2>
        <a:srgbClr val="F2F2F2"/>
      </a:lt2>
      <a:accent1>
        <a:srgbClr val="7CBAC9"/>
      </a:accent1>
      <a:accent2>
        <a:srgbClr val="01A6BC"/>
      </a:accent2>
      <a:accent3>
        <a:srgbClr val="006583"/>
      </a:accent3>
      <a:accent4>
        <a:srgbClr val="E8E4D9"/>
      </a:accent4>
      <a:accent5>
        <a:srgbClr val="B3A197"/>
      </a:accent5>
      <a:accent6>
        <a:srgbClr val="8A8686"/>
      </a:accent6>
      <a:hlink>
        <a:srgbClr val="3C3C3C"/>
      </a:hlink>
      <a:folHlink>
        <a:srgbClr val="3C3C3C"/>
      </a:folHlink>
    </a:clrScheme>
    <a:fontScheme name="사용자 지정 34">
      <a:majorFont>
        <a:latin typeface="Franklin Gothic Book"/>
        <a:ea typeface="나눔스퀘어라운드 Bold"/>
        <a:cs typeface=""/>
      </a:majorFont>
      <a:minorFont>
        <a:latin typeface="Franklin Gothic Book"/>
        <a:ea typeface="나눔스퀘어라운드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947</TotalTime>
  <Words>354</Words>
  <Application>Microsoft Office PowerPoint</Application>
  <PresentationFormat>사용자 지정</PresentationFormat>
  <Paragraphs>71</Paragraphs>
  <Slides>9</Slides>
  <Notes>0</Notes>
  <HiddenSlides>0</HiddenSlides>
  <MMClips>4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samsung</cp:lastModifiedBy>
  <cp:revision>44</cp:revision>
  <dcterms:created xsi:type="dcterms:W3CDTF">2017-10-07T13:11:37Z</dcterms:created>
  <dcterms:modified xsi:type="dcterms:W3CDTF">2019-12-10T06:47:28Z</dcterms:modified>
</cp:coreProperties>
</file>

<file path=docProps/thumbnail.jpeg>
</file>